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2B906E-E347-4E8E-B922-590C513D3937}">
  <a:tblStyle styleId="{1B2B906E-E347-4E8E-B922-590C513D393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aleway-regular.fntdata"/><Relationship Id="rId34" Type="http://schemas.openxmlformats.org/officeDocument/2006/relationships/slide" Target="slides/slide28.xml"/><Relationship Id="rId37" Type="http://schemas.openxmlformats.org/officeDocument/2006/relationships/font" Target="fonts/Raleway-italic.fntdata"/><Relationship Id="rId36" Type="http://schemas.openxmlformats.org/officeDocument/2006/relationships/font" Target="fonts/Raleway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La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bd88b128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bd88b128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bd88b128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bbd88b12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bd88b128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bd88b128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2d10c42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2d10c42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bd88b128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bd88b128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d3e664d0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d3e664d0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2a4f6d3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2a4f6d3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2a4f6d3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2a4f6d3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d3e664d0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d3e664d0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2a4f6d3c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2a4f6d3c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f2d10c42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f2d10c42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d3e664d0c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d3e664d0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d79620f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d79620f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d3e664d0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bd3e664d0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2a4f6d3c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2a4f6d3c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2a4f6d3cd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2a4f6d3cd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2a4f6d3c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2a4f6d3c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700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bd88b128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bbd88b128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d0733e1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bd0733e1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c4463a79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c4463a79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2a4f6d3c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2a4f6d3c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700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d0733e1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d0733e1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2a4f6d3c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2a4f6d3c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bf9b0fd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bf9b0fd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bd88b128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bd88b128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bd88b128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bd88b128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bd88b12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bd88b12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YES[Train: CA 89 TX 139; Test CA 89 TX 139;]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NO[Train: CA 100 TX 59; Test CA 2314 TX 59]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drive/search?q=Town%20of%20Flower%20Mound%20-%20Wastewater%20Treatment.tif" TargetMode="External"/><Relationship Id="rId4" Type="http://schemas.openxmlformats.org/officeDocument/2006/relationships/hyperlink" Target="https://drive.google.com/drive/search?q=Plant_1013504981.tif" TargetMode="External"/><Relationship Id="rId10" Type="http://schemas.openxmlformats.org/officeDocument/2006/relationships/image" Target="../media/image22.png"/><Relationship Id="rId9" Type="http://schemas.openxmlformats.org/officeDocument/2006/relationships/hyperlink" Target="https://docs.google.com/spreadsheets/d/1bMCYdoIRmQbnhwPjcYNoJZYBl9KC8F8uAEuQR-_-8m0/edit#gid=241743220" TargetMode="External"/><Relationship Id="rId5" Type="http://schemas.openxmlformats.org/officeDocument/2006/relationships/hyperlink" Target="https://drive.google.com/drive/search?q=City%20of%20Redlands%20Wastewater%20Treatment%20Disposal%20Facility.tif" TargetMode="External"/><Relationship Id="rId6" Type="http://schemas.openxmlformats.org/officeDocument/2006/relationships/hyperlink" Target="https://drive.google.com/drive/search?q=Plant_906725619.tif" TargetMode="External"/><Relationship Id="rId7" Type="http://schemas.openxmlformats.org/officeDocument/2006/relationships/hyperlink" Target="https://drive.google.com/drive/search?q=Anderson%20Wastewater%20Treatment%20Plant.tif" TargetMode="External"/><Relationship Id="rId8" Type="http://schemas.openxmlformats.org/officeDocument/2006/relationships/hyperlink" Target="https://drive.google.com/drive/search?q=Tahoe-Truckee%20Sanitation%20Agency.ti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hyperlink" Target="https://www.hydrosheds.org/products/hydrowast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70">
                <a:solidFill>
                  <a:srgbClr val="000000"/>
                </a:solidFill>
              </a:rPr>
              <a:t>Wastewater Treatment Plant Project</a:t>
            </a:r>
            <a:endParaRPr sz="26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2174025"/>
            <a:ext cx="7688100" cy="28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775"/>
              <a:t>Team Members:</a:t>
            </a:r>
            <a:endParaRPr b="1" sz="1775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575"/>
              <a:t>Pooja Kabber</a:t>
            </a:r>
            <a:endParaRPr b="1" sz="1575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575"/>
              <a:t>Sukhpreet Sahota</a:t>
            </a:r>
            <a:endParaRPr b="1" sz="1575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575"/>
              <a:t>Dingkun Yang</a:t>
            </a:r>
            <a:endParaRPr b="1" sz="1575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575"/>
              <a:t>Yuanjing Zhu</a:t>
            </a:r>
            <a:endParaRPr b="1" sz="1575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475"/>
              <a:t>Client: </a:t>
            </a:r>
            <a:endParaRPr b="1" sz="1475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375"/>
              <a:t>	Dr. Christine Kirchhoff (Penn State Uni.)</a:t>
            </a:r>
            <a:endParaRPr b="1" sz="1375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475"/>
              <a:t>Mentor:</a:t>
            </a:r>
            <a:endParaRPr b="1" sz="1475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375"/>
              <a:t>	Dr. Kyle Bradbury (Duke Uni.)</a:t>
            </a:r>
            <a:endParaRPr b="1" sz="137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77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600"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7645" l="8491" r="0" t="8889"/>
          <a:stretch/>
        </p:blipFill>
        <p:spPr>
          <a:xfrm>
            <a:off x="5172613" y="2301000"/>
            <a:ext cx="3828511" cy="26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72350" y="1360325"/>
            <a:ext cx="88113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Pre-trained ResNet-18 from Deep Residual Learning for Image Recognition on ImageNet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25" y="2022100"/>
            <a:ext cx="785812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1756050" y="4470725"/>
            <a:ext cx="563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Residual Network-18: a convolutional neural network that is 18 layers deep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Fine-Tuned Training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729450" y="1555650"/>
            <a:ext cx="79008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17 epochs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" sz="1600">
                <a:solidFill>
                  <a:schemeClr val="dk2"/>
                </a:solidFill>
              </a:rPr>
              <a:t>Precision</a:t>
            </a:r>
            <a:r>
              <a:rPr lang="en" sz="1600">
                <a:solidFill>
                  <a:schemeClr val="dk2"/>
                </a:solidFill>
              </a:rPr>
              <a:t>: 0.7951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" sz="1600">
                <a:solidFill>
                  <a:schemeClr val="dk2"/>
                </a:solidFill>
              </a:rPr>
              <a:t>Recall</a:t>
            </a:r>
            <a:r>
              <a:rPr lang="en" sz="1600">
                <a:solidFill>
                  <a:schemeClr val="dk2"/>
                </a:solidFill>
              </a:rPr>
              <a:t>: </a:t>
            </a:r>
            <a:r>
              <a:rPr b="1" lang="en" sz="1600">
                <a:solidFill>
                  <a:schemeClr val="dk2"/>
                </a:solidFill>
              </a:rPr>
              <a:t>0.7679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F1 Score: 0.7747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Accuracy 79.02%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100" y="1168050"/>
            <a:ext cx="4797949" cy="37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729450" y="1555650"/>
            <a:ext cx="7900800" cy="17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en" sz="1700">
                <a:solidFill>
                  <a:schemeClr val="dk2"/>
                </a:solidFill>
              </a:rPr>
              <a:t>Precision</a:t>
            </a:r>
            <a:r>
              <a:rPr lang="en" sz="1700">
                <a:solidFill>
                  <a:schemeClr val="dk2"/>
                </a:solidFill>
              </a:rPr>
              <a:t>: 0.6320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en" sz="1700">
                <a:solidFill>
                  <a:schemeClr val="dk2"/>
                </a:solidFill>
              </a:rPr>
              <a:t>Recall</a:t>
            </a:r>
            <a:r>
              <a:rPr lang="en" sz="1700">
                <a:solidFill>
                  <a:schemeClr val="dk2"/>
                </a:solidFill>
              </a:rPr>
              <a:t>: </a:t>
            </a:r>
            <a:r>
              <a:rPr b="1" lang="en" sz="1700">
                <a:solidFill>
                  <a:schemeClr val="dk2"/>
                </a:solidFill>
              </a:rPr>
              <a:t>0.8227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F1 Score: 0.6497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Accuracy: 79.59%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100" y="1168050"/>
            <a:ext cx="4797949" cy="37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779375" y="3298650"/>
            <a:ext cx="3279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Comparing to Training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0.7951</a:t>
            </a:r>
            <a:endParaRPr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Recall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0.7679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F1 Score: 0.7747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Accuracy 79.02%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215100" y="1512775"/>
            <a:ext cx="79008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Correctly Identified:</a:t>
            </a:r>
            <a:endParaRPr b="1" sz="17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Town of Flower Mound - Wastewater Treatment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Plant_1013504981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City of Redlands Wastewater Treatment and Disposal Facility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Plant_906725619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Failed to identify</a:t>
            </a:r>
            <a:r>
              <a:rPr lang="en" sz="1700">
                <a:solidFill>
                  <a:schemeClr val="dk2"/>
                </a:solidFill>
              </a:rPr>
              <a:t>: </a:t>
            </a:r>
            <a:endParaRPr b="1" sz="17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Anderson Wastewater Treatment Plant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Tahoe-Truckee Sanitation Agency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552600" y="1229225"/>
            <a:ext cx="14796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9"/>
              </a:rPr>
              <a:t>Spreadsheet </a:t>
            </a:r>
            <a:endParaRPr/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137950" y="582600"/>
            <a:ext cx="3121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Examples</a:t>
            </a:r>
            <a:endParaRPr/>
          </a:p>
        </p:txBody>
      </p:sp>
      <p:graphicFrame>
        <p:nvGraphicFramePr>
          <p:cNvPr id="198" name="Google Shape;198;p25"/>
          <p:cNvGraphicFramePr/>
          <p:nvPr/>
        </p:nvGraphicFramePr>
        <p:xfrm>
          <a:off x="5321925" y="369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{1B2B906E-E347-4E8E-B922-590C513D3937}</a:tableStyleId>
              </a:tblPr>
              <a:tblGrid>
                <a:gridCol w="1326825"/>
                <a:gridCol w="785100"/>
                <a:gridCol w="785100"/>
                <a:gridCol w="7851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0"/>
                    </a:p>
                  </a:txBody>
                  <a:tcPr marT="19050" marB="19050" marR="28575" marL="28575" anchor="b">
                    <a:solidFill>
                      <a:srgbClr val="D8E2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Predicted Correctly</a:t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D8E2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0"/>
                    </a:p>
                  </a:txBody>
                  <a:tcPr marT="19050" marB="19050" marR="28575" marL="28575" anchor="b">
                    <a:solidFill>
                      <a:srgbClr val="D8E2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D8E2E7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Ground Truth</a:t>
                      </a:r>
                      <a:endParaRPr i="1" sz="1000"/>
                    </a:p>
                  </a:txBody>
                  <a:tcPr marT="19050" marB="19050" marR="28575" marL="28575" anchor="b">
                    <a:lnB cap="flat" cmpd="sng" w="28575">
                      <a:solidFill>
                        <a:srgbClr val="638DA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Correct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28575">
                      <a:solidFill>
                        <a:srgbClr val="638DA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8D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Wrong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28575">
                      <a:solidFill>
                        <a:srgbClr val="638DA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8D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Grand Total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28575">
                      <a:solidFill>
                        <a:srgbClr val="638DA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8DA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WWTP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28575">
                      <a:solidFill>
                        <a:srgbClr val="638DA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5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194</a:t>
                      </a:r>
                      <a:endParaRPr b="1" sz="1000"/>
                    </a:p>
                  </a:txBody>
                  <a:tcPr marT="19050" marB="19050" marR="28575" marL="28575" anchor="b">
                    <a:lnT cap="flat" cmpd="sng" w="28575">
                      <a:solidFill>
                        <a:srgbClr val="638DA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28575">
                      <a:solidFill>
                        <a:srgbClr val="638DA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228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28575">
                      <a:solidFill>
                        <a:srgbClr val="638DA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Not WWTP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5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1880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493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2373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Grand Total</a:t>
                      </a:r>
                      <a:endParaRPr b="1" sz="1000"/>
                    </a:p>
                  </a:txBody>
                  <a:tcPr marT="19050" marB="19050" marR="28575" marL="28575" anchor="b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8E2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2074</a:t>
                      </a:r>
                      <a:endParaRPr b="1" sz="1000"/>
                    </a:p>
                  </a:txBody>
                  <a:tcPr marT="19050" marB="19050" marR="28575" marL="28575" anchor="b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8E2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527</a:t>
                      </a:r>
                      <a:endParaRPr b="1" sz="1000"/>
                    </a:p>
                  </a:txBody>
                  <a:tcPr marT="19050" marB="19050" marR="28575" marL="28575" anchor="b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8E2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2601</a:t>
                      </a:r>
                      <a:endParaRPr b="1" sz="1000"/>
                    </a:p>
                  </a:txBody>
                  <a:tcPr marT="19050" marB="19050" marR="28575" marL="28575" anchor="b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8E2E7"/>
                    </a:solidFill>
                  </a:tcPr>
                </a:tc>
              </a:tr>
            </a:tbl>
          </a:graphicData>
        </a:graphic>
      </p:graphicFrame>
      <p:pic>
        <p:nvPicPr>
          <p:cNvPr id="199" name="Google Shape;199;p25" title="Chart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200" y="582600"/>
            <a:ext cx="2980197" cy="311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7476750" y="1671425"/>
            <a:ext cx="15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Recall Rate: 0.85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improve the comprehensiveness of our WWTP list, the computer vision model will be applied on selected candidate images.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727800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HydroWASTE - Newly discovered dataset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0" l="2637" r="4148" t="10841"/>
          <a:stretch/>
        </p:blipFill>
        <p:spPr>
          <a:xfrm>
            <a:off x="444275" y="1309000"/>
            <a:ext cx="4564173" cy="30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5008450" y="1133300"/>
            <a:ext cx="38568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HydroWASTE is a global database of 58,502 WWTPs and their characteristics.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combines national and regional datasets with auxiliary information to fill in missing data such as the number of people served, effluent flow rates, and treatment levels.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D0D0D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the United States, the data source comes from the </a:t>
            </a:r>
            <a:r>
              <a:rPr b="1" lang="en" sz="13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2012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version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Clean Watersheds Needs Survey conducted by the US Environmental Protection Agency (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EPA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), supplemented by the Enforcement and Compliance History Online (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ECHO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system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727800" y="720300"/>
            <a:ext cx="483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https://www.hydrosheds.org/products/hydrowaste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4100"/>
            <a:ext cx="4572001" cy="253998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>
            <a:off x="5479950" y="4287400"/>
            <a:ext cx="2756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HydroWASTE data</a:t>
            </a:r>
            <a:b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(Newly-obtained dataset, </a:t>
            </a:r>
            <a:r>
              <a:rPr b="1"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2012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version EPA + ECHO)                                                                                             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6075"/>
            <a:ext cx="4572001" cy="253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619025" y="4242375"/>
            <a:ext cx="2960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EPA data</a:t>
            </a:r>
            <a:b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2020 version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candidate image 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from last semester)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340200" y="27675"/>
            <a:ext cx="84636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Hydrowaste Data Includes More WWTPs in Certain States Compared to EPA Data </a:t>
            </a:r>
            <a:endParaRPr b="1" sz="18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Both Datasets Reflect Higher WWTP Density in Eastern Regions.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00" y="808350"/>
            <a:ext cx="8266179" cy="43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3792425" y="1671600"/>
            <a:ext cx="4832100" cy="10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80BB"/>
                </a:solidFill>
                <a:latin typeface="Lato"/>
                <a:ea typeface="Lato"/>
                <a:cs typeface="Lato"/>
                <a:sym typeface="Lato"/>
              </a:rPr>
              <a:t>14,748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total WWTPs from </a:t>
            </a:r>
            <a:r>
              <a:rPr b="1" lang="en">
                <a:solidFill>
                  <a:srgbClr val="1A80BB"/>
                </a:solidFill>
                <a:latin typeface="Lato"/>
                <a:ea typeface="Lato"/>
                <a:cs typeface="Lato"/>
                <a:sym typeface="Lato"/>
              </a:rPr>
              <a:t>HydroWASTE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801D"/>
                </a:solidFill>
                <a:latin typeface="Lato"/>
                <a:ea typeface="Lato"/>
                <a:cs typeface="Lato"/>
                <a:sym typeface="Lato"/>
              </a:rPr>
              <a:t>14,327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total WWTPs  from </a:t>
            </a:r>
            <a:r>
              <a:rPr b="1" lang="en">
                <a:solidFill>
                  <a:srgbClr val="EA801D"/>
                </a:solidFill>
                <a:latin typeface="Lato"/>
                <a:ea typeface="Lato"/>
                <a:cs typeface="Lato"/>
                <a:sym typeface="Lato"/>
              </a:rPr>
              <a:t>EPA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34 states</a:t>
            </a:r>
            <a:r>
              <a:rPr b="1" lang="en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where </a:t>
            </a:r>
            <a:r>
              <a:rPr b="1" lang="en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HydroWASTE has more</a:t>
            </a:r>
            <a:r>
              <a:rPr b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WWTPs than EPA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340200" y="27675"/>
            <a:ext cx="84636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HydroWASTE Outnumbers EPA Data in Majority of States</a:t>
            </a:r>
            <a:endParaRPr b="1" sz="18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379500" y="556650"/>
            <a:ext cx="8385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34 </a:t>
            </a:r>
            <a:r>
              <a:rPr lang="en">
                <a:solidFill>
                  <a:srgbClr val="434343"/>
                </a:solidFill>
              </a:rPr>
              <a:t>States where </a:t>
            </a:r>
            <a:r>
              <a:rPr lang="en">
                <a:solidFill>
                  <a:srgbClr val="1A80BB"/>
                </a:solidFill>
              </a:rPr>
              <a:t>HydroWASTE</a:t>
            </a:r>
            <a:r>
              <a:rPr lang="en">
                <a:solidFill>
                  <a:srgbClr val="434343"/>
                </a:solidFill>
              </a:rPr>
              <a:t> has </a:t>
            </a:r>
            <a:r>
              <a:rPr lang="en" sz="2711">
                <a:solidFill>
                  <a:srgbClr val="1A80BB"/>
                </a:solidFill>
              </a:rPr>
              <a:t>more</a:t>
            </a:r>
            <a:r>
              <a:rPr lang="en">
                <a:solidFill>
                  <a:srgbClr val="434343"/>
                </a:solidFill>
              </a:rPr>
              <a:t> WWTP than EPA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613" y="1396650"/>
            <a:ext cx="7024067" cy="37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1091750"/>
            <a:ext cx="7333550" cy="388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>
            <a:off x="253200" y="0"/>
            <a:ext cx="86376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43.58% Overlap Between EPA and HydroWASTE Indicates Significant Value in Combined Coverage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Overlap WWTP is determined by identifying the nearest EPA WWTP to each HydroWASTE entry located </a:t>
            </a:r>
            <a:r>
              <a:rPr b="1" lang="en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within 1 km</a:t>
            </a:r>
            <a:endParaRPr b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Updates on model building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Datasets exploration and integration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Plan for the rest of this semester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Deliverables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365250" y="-64225"/>
            <a:ext cx="841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distance-based criterion for overlap WWTP</a:t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00" y="1201650"/>
            <a:ext cx="3742824" cy="393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024" y="1306050"/>
            <a:ext cx="4527532" cy="38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297700" y="5468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In HydroWASTE: Arcata WWTF, </a:t>
            </a:r>
            <a:endParaRPr sz="1100">
              <a:solidFill>
                <a:srgbClr val="0D0D0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In EPA: </a:t>
            </a:r>
            <a:r>
              <a:rPr lang="en" sz="1100">
                <a:solidFill>
                  <a:srgbClr val="0D0D0D"/>
                </a:solidFill>
              </a:rPr>
              <a:t>ACATA WWTRF</a:t>
            </a:r>
            <a:endParaRPr sz="11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Distance: 0.39 km &lt; 1km</a:t>
            </a:r>
            <a:endParaRPr b="1" sz="1200">
              <a:solidFill>
                <a:schemeClr val="accent3"/>
              </a:solidFill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4664075" y="6230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In HydroWASTE: Anderson WWTF</a:t>
            </a:r>
            <a:endParaRPr sz="1100">
              <a:solidFill>
                <a:srgbClr val="0D0D0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In EPA: </a:t>
            </a:r>
            <a:r>
              <a:rPr lang="en" sz="1100">
                <a:solidFill>
                  <a:srgbClr val="0D0D0D"/>
                </a:solidFill>
              </a:rPr>
              <a:t>STILLWATER WWTF</a:t>
            </a:r>
            <a:endParaRPr sz="11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Distance: 1.6 km &gt; 1km</a:t>
            </a:r>
            <a:endParaRPr b="1" sz="1200">
              <a:solidFill>
                <a:schemeClr val="accent3"/>
              </a:solidFill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2546325" y="784575"/>
            <a:ext cx="159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SAME WWTP</a:t>
            </a:r>
            <a:endParaRPr b="1" sz="13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7045600" y="784575"/>
            <a:ext cx="195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DIFFERENT</a:t>
            </a:r>
            <a:r>
              <a:rPr b="1" lang="en" sz="13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WWTP</a:t>
            </a:r>
            <a:endParaRPr b="1" sz="13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32"/>
          <p:cNvSpPr/>
          <p:nvPr/>
        </p:nvSpPr>
        <p:spPr>
          <a:xfrm rot="-2099781">
            <a:off x="1711126" y="4557653"/>
            <a:ext cx="324834" cy="1947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B56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832875" y="1331025"/>
            <a:ext cx="1654500" cy="182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6579450" y="3572925"/>
            <a:ext cx="1760400" cy="137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2"/>
          <p:cNvSpPr/>
          <p:nvPr/>
        </p:nvSpPr>
        <p:spPr>
          <a:xfrm rot="-2099781">
            <a:off x="2513801" y="2065078"/>
            <a:ext cx="324834" cy="19474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2"/>
          <p:cNvSpPr/>
          <p:nvPr/>
        </p:nvSpPr>
        <p:spPr>
          <a:xfrm>
            <a:off x="4468700" y="1338375"/>
            <a:ext cx="1406400" cy="9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2"/>
          <p:cNvSpPr/>
          <p:nvPr/>
        </p:nvSpPr>
        <p:spPr>
          <a:xfrm rot="2697755">
            <a:off x="5088547" y="2143850"/>
            <a:ext cx="324774" cy="19473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B56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2"/>
          <p:cNvSpPr/>
          <p:nvPr/>
        </p:nvSpPr>
        <p:spPr>
          <a:xfrm rot="-2099781">
            <a:off x="7988576" y="3854678"/>
            <a:ext cx="324834" cy="19474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0" y="599225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40"/>
              <a:t>Candidate Image Set: Combined EPA and HydroWASTE after Overlap De-duplication</a:t>
            </a:r>
            <a:endParaRPr sz="1740"/>
          </a:p>
        </p:txBody>
      </p:sp>
      <p:pic>
        <p:nvPicPr>
          <p:cNvPr id="265" name="Google Shape;265;p3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25" y="1519425"/>
            <a:ext cx="4372076" cy="33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1992125" y="1463150"/>
            <a:ext cx="967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2710</a:t>
            </a:r>
            <a:endParaRPr sz="1100">
              <a:solidFill>
                <a:srgbClr val="0D0D0D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7" name="Google Shape;267;p33"/>
          <p:cNvGrpSpPr/>
          <p:nvPr/>
        </p:nvGrpSpPr>
        <p:grpSpPr>
          <a:xfrm>
            <a:off x="4572001" y="1539350"/>
            <a:ext cx="4371000" cy="2938657"/>
            <a:chOff x="4572001" y="1463150"/>
            <a:chExt cx="4371000" cy="2938657"/>
          </a:xfrm>
        </p:grpSpPr>
        <p:pic>
          <p:nvPicPr>
            <p:cNvPr id="268" name="Google Shape;26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1" y="1463150"/>
              <a:ext cx="4371000" cy="29386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33"/>
            <p:cNvSpPr txBox="1"/>
            <p:nvPr/>
          </p:nvSpPr>
          <p:spPr>
            <a:xfrm>
              <a:off x="4767275" y="1699500"/>
              <a:ext cx="3054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1A1A1A"/>
                  </a:solidFill>
                  <a:latin typeface="Lato"/>
                  <a:ea typeface="Lato"/>
                  <a:cs typeface="Lato"/>
                  <a:sym typeface="Lato"/>
                </a:rPr>
                <a:t>Merge EPA and HydroWASTE datasets</a:t>
              </a:r>
              <a:endParaRPr sz="13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0" name="Google Shape;270;p33"/>
            <p:cNvSpPr txBox="1"/>
            <p:nvPr/>
          </p:nvSpPr>
          <p:spPr>
            <a:xfrm>
              <a:off x="5002350" y="2649475"/>
              <a:ext cx="3510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1A1A1A"/>
                  </a:solidFill>
                  <a:latin typeface="Lato"/>
                  <a:ea typeface="Lato"/>
                  <a:cs typeface="Lato"/>
                  <a:sym typeface="Lato"/>
                </a:rPr>
                <a:t>Deduplicate the WWTP pairs having distance &lt; 1 km (keep the one from HydroWASTE)</a:t>
              </a:r>
              <a:endParaRPr sz="13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1" name="Google Shape;271;p33"/>
            <p:cNvSpPr txBox="1"/>
            <p:nvPr/>
          </p:nvSpPr>
          <p:spPr>
            <a:xfrm>
              <a:off x="5357325" y="3657250"/>
              <a:ext cx="3510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1A1A1A"/>
                  </a:solidFill>
                  <a:latin typeface="Lato"/>
                  <a:ea typeface="Lato"/>
                  <a:cs typeface="Lato"/>
                  <a:sym typeface="Lato"/>
                </a:rPr>
                <a:t>22,456 total candidate images in the US</a:t>
              </a:r>
              <a:br>
                <a:rPr lang="en" sz="1300">
                  <a:solidFill>
                    <a:srgbClr val="1A1A1A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lang="en" sz="1300">
                  <a:solidFill>
                    <a:srgbClr val="1A1A1A"/>
                  </a:solidFill>
                  <a:latin typeface="Lato"/>
                  <a:ea typeface="Lato"/>
                  <a:cs typeface="Lato"/>
                  <a:sym typeface="Lato"/>
                </a:rPr>
                <a:t>(587 in CA, 2123 in TX)</a:t>
              </a:r>
              <a:endParaRPr sz="13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101250" y="57025"/>
            <a:ext cx="8941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40"/>
              <a:t>Despite HydroWASTE's Overall Higher WWTP Count, OSM Outnumbers in 9 States</a:t>
            </a:r>
            <a:endParaRPr sz="1740"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5" y="1091500"/>
            <a:ext cx="8265452" cy="405200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3252150" y="1421725"/>
            <a:ext cx="41025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80BB"/>
                </a:solidFill>
                <a:latin typeface="Lato"/>
                <a:ea typeface="Lato"/>
                <a:cs typeface="Lato"/>
                <a:sym typeface="Lato"/>
              </a:rPr>
              <a:t>14,748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total WWTPs from </a:t>
            </a:r>
            <a:r>
              <a:rPr b="1" lang="en">
                <a:solidFill>
                  <a:srgbClr val="1A80BB"/>
                </a:solidFill>
                <a:latin typeface="Lato"/>
                <a:ea typeface="Lato"/>
                <a:cs typeface="Lato"/>
                <a:sym typeface="Lato"/>
              </a:rPr>
              <a:t>HydroWASTE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C25E"/>
                </a:solidFill>
                <a:latin typeface="Lato"/>
                <a:ea typeface="Lato"/>
                <a:cs typeface="Lato"/>
                <a:sym typeface="Lato"/>
              </a:rPr>
              <a:t>8,234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total WWTPs  from </a:t>
            </a:r>
            <a:r>
              <a:rPr b="1" lang="en">
                <a:solidFill>
                  <a:srgbClr val="45C25E"/>
                </a:solidFill>
                <a:latin typeface="Lato"/>
                <a:ea typeface="Lato"/>
                <a:cs typeface="Lato"/>
                <a:sym typeface="Lato"/>
              </a:rPr>
              <a:t>OSM</a:t>
            </a:r>
            <a:endParaRPr>
              <a:solidFill>
                <a:srgbClr val="45C25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r>
              <a:rPr b="1" lang="en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 states</a:t>
            </a:r>
            <a:r>
              <a:rPr b="1" lang="en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where </a:t>
            </a:r>
            <a:r>
              <a:rPr b="1" lang="en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OSM has more</a:t>
            </a:r>
            <a:r>
              <a:rPr b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WWTPs than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HydroWASTE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/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00" y="1408700"/>
            <a:ext cx="4577175" cy="329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5101000" y="1408700"/>
            <a:ext cx="3871800" cy="3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Certain entries in HydroWASTE and EPA data are PO boxes or ponds, not actual WWTPs.</a:t>
            </a:r>
            <a:b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66% of WWTPs in CA and TX from our dataset are not covered in HydroWASTE.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Applying our Computer Vision model to HydroWASTE and EPA data enhances the completeness of our WWTP lists while  filtering out invalid locations.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329700" y="0"/>
            <a:ext cx="84879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7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Our dataset and CV model are adding great value – addressing the misclassifications in HydroWASTE and EPA, and enhancing completeness of WWTP lists</a:t>
            </a:r>
            <a:endParaRPr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Roadmap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675" y="2214450"/>
            <a:ext cx="7734751" cy="191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Roadmap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5159500" y="2214450"/>
            <a:ext cx="1250400" cy="2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Model Tuning</a:t>
            </a:r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729450" y="1555650"/>
            <a:ext cx="7900800" cy="28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Data Preprocessing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Crop image first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Data a</a:t>
            </a:r>
            <a:r>
              <a:rPr lang="en" sz="1600">
                <a:solidFill>
                  <a:schemeClr val="dk2"/>
                </a:solidFill>
              </a:rPr>
              <a:t>ugmentation techniques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More WWTP data points for training from OSM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Downloading candidate images from merged EPA and Hydrowaste datasets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Other models pre-trained on geospatial data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ResNet 34 and ResNet 50 trained on Sentinel-2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Exploring Object Detection and Image Segmentation Algorithms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for Capstone Project</a:t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Final Report providing overview of Data Collection, Data Analysis/Exploration, Modeling, and Results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 of WWTP Candidates and verified list based on the model inference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GitHub repository of codebase for replication and further analysis, including fine-tuned weights and Jupyter Notebooks of model implementation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Google Drive of Downloaded WWTP Images and all the </a:t>
            </a:r>
            <a:r>
              <a:rPr lang="en" sz="1600"/>
              <a:t>slide decks</a:t>
            </a:r>
            <a:r>
              <a:rPr lang="en" sz="1600"/>
              <a:t> we have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712575" y="2444175"/>
            <a:ext cx="2516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Questions?</a:t>
            </a:r>
            <a:endParaRPr sz="3400"/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150" y="791000"/>
            <a:ext cx="4849677" cy="400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WWTP Analysis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4394550" y="3029375"/>
            <a:ext cx="692100" cy="2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6497950" y="3029375"/>
            <a:ext cx="692100" cy="2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88" y="2203275"/>
            <a:ext cx="7743024" cy="19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214" y="3005271"/>
            <a:ext cx="721263" cy="72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800" y="3560575"/>
            <a:ext cx="1550397" cy="69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975" y="3092409"/>
            <a:ext cx="620974" cy="577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1636913" y="3995000"/>
            <a:ext cx="125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Approved List of 40 Solar Verified WWTP3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3915300" y="3979700"/>
            <a:ext cx="125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OpenStreetMap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6318401" y="4333700"/>
            <a:ext cx="105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EPA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6299050" y="3206575"/>
            <a:ext cx="109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HydroWaste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1800" y="2913073"/>
            <a:ext cx="1550400" cy="37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8600" y="2176375"/>
            <a:ext cx="1304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8063" y="2176363"/>
            <a:ext cx="1307592" cy="48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8000" y="2175338"/>
            <a:ext cx="1307592" cy="48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computer vision to automate the detection of WWTP sites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cene Classification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729450" y="1266250"/>
            <a:ext cx="4548000" cy="17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Utilize computer vision algorithm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325" y="1631775"/>
            <a:ext cx="6589274" cy="17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/>
          </a:blip>
          <a:srcRect b="0" l="139" r="139" t="0"/>
          <a:stretch/>
        </p:blipFill>
        <p:spPr>
          <a:xfrm>
            <a:off x="1070678" y="3377975"/>
            <a:ext cx="6575707" cy="17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7646375" y="3646050"/>
            <a:ext cx="1562700" cy="13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Cheng, G., Xie, X., Han, J., Guo, L., &amp; Xia, G.-S. (2020). Remote Sensing Image Scene Classification Meets Deep Learning: Challenges, Methods, Benchmarks, and Opportunities. </a:t>
            </a:r>
            <a:r>
              <a:rPr i="1" lang="en" sz="7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IEEE Journal of Selected Topics in Applied Earth Observations and Remote Sensing</a:t>
            </a:r>
            <a:r>
              <a:rPr lang="en" sz="7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, </a:t>
            </a:r>
            <a:r>
              <a:rPr i="1" lang="en" sz="7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13</a:t>
            </a:r>
            <a:r>
              <a:rPr lang="en" sz="7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, 3735–3756.</a:t>
            </a:r>
            <a:endParaRPr sz="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highlight>
                <a:schemeClr val="dk2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1"/>
              </a:solidFill>
              <a:highlight>
                <a:schemeClr val="dk2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Classification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977575" y="777450"/>
            <a:ext cx="4548000" cy="17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Binary Classification: WWTP or Not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400" y="1378350"/>
            <a:ext cx="2491298" cy="188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11039" l="4562" r="7525" t="0"/>
          <a:stretch/>
        </p:blipFill>
        <p:spPr>
          <a:xfrm>
            <a:off x="3674975" y="1378350"/>
            <a:ext cx="2426174" cy="18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9903" l="0" r="0" t="8316"/>
          <a:stretch/>
        </p:blipFill>
        <p:spPr>
          <a:xfrm>
            <a:off x="1029975" y="3342175"/>
            <a:ext cx="2552151" cy="17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6">
            <a:alphaModFix/>
          </a:blip>
          <a:srcRect b="11832" l="2915" r="8471" t="9227"/>
          <a:stretch/>
        </p:blipFill>
        <p:spPr>
          <a:xfrm>
            <a:off x="3674975" y="3342175"/>
            <a:ext cx="2426175" cy="17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7">
            <a:alphaModFix/>
          </a:blip>
          <a:srcRect b="1234" l="0" r="5589" t="22575"/>
          <a:stretch/>
        </p:blipFill>
        <p:spPr>
          <a:xfrm>
            <a:off x="6193987" y="3342175"/>
            <a:ext cx="2456399" cy="176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4425" y="1368438"/>
            <a:ext cx="2426175" cy="190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2350" y="1360325"/>
            <a:ext cx="79008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Resize to 224 x 224 pixels from 2228 x 2228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Convert to tensor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Normalize</a:t>
            </a:r>
            <a:endParaRPr sz="1600">
              <a:solidFill>
                <a:schemeClr val="dk2"/>
              </a:solidFill>
            </a:endParaRPr>
          </a:p>
          <a:p>
            <a:pPr indent="-336550" lvl="1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[0.485, 0.456, 0.406]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 = [0.229, 0.224, 0.225]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Random flip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Random rotation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949" y="1751450"/>
            <a:ext cx="6384851" cy="335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5960975" y="1403450"/>
            <a:ext cx="19026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Training Data Preview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Loading</a:t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729450" y="1248600"/>
            <a:ext cx="768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Randomized Split to achieve “balanced” data</a:t>
            </a:r>
            <a:endParaRPr/>
          </a:p>
        </p:txBody>
      </p:sp>
      <p:pic>
        <p:nvPicPr>
          <p:cNvPr id="159" name="Google Shape;159;p2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00" y="1796625"/>
            <a:ext cx="4389120" cy="31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1645925" y="2313075"/>
            <a:ext cx="425700" cy="1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228</a:t>
            </a:r>
            <a:endParaRPr b="1"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3245600" y="2818025"/>
            <a:ext cx="425700" cy="1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159</a:t>
            </a:r>
            <a:endParaRPr b="1"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2064500" y="2206375"/>
            <a:ext cx="794700" cy="22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520" y="1796625"/>
            <a:ext cx="4389120" cy="31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6498738" y="2206375"/>
            <a:ext cx="794700" cy="22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1025" y="1679700"/>
            <a:ext cx="855025" cy="2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6107650" y="3780300"/>
            <a:ext cx="425700" cy="1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228</a:t>
            </a:r>
            <a:endParaRPr b="1"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7631500" y="2416350"/>
            <a:ext cx="543000" cy="1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2,373</a:t>
            </a:r>
            <a:endParaRPr b="1"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